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315" r:id="rId3"/>
    <p:sldId id="324" r:id="rId4"/>
    <p:sldId id="325" r:id="rId5"/>
    <p:sldId id="323" r:id="rId6"/>
    <p:sldId id="326" r:id="rId7"/>
    <p:sldId id="327" r:id="rId8"/>
    <p:sldId id="321" r:id="rId9"/>
    <p:sldId id="328" r:id="rId10"/>
    <p:sldId id="329" r:id="rId11"/>
    <p:sldId id="322" r:id="rId12"/>
    <p:sldId id="330" r:id="rId13"/>
    <p:sldId id="331" r:id="rId14"/>
    <p:sldId id="290" r:id="rId15"/>
  </p:sldIdLst>
  <p:sldSz cx="12192000" cy="6858000"/>
  <p:notesSz cx="9928225" cy="6797675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Gotham" panose="020B0604020202020204" charset="0"/>
      <p:regular r:id="rId24"/>
      <p:bold r:id="rId25"/>
      <p: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597"/>
    <a:srgbClr val="00979C"/>
    <a:srgbClr val="DE1068"/>
    <a:srgbClr val="CF4D7B"/>
    <a:srgbClr val="94E7EF"/>
    <a:srgbClr val="C61C89"/>
    <a:srgbClr val="55B2E1"/>
    <a:srgbClr val="5D033D"/>
    <a:srgbClr val="3366FF"/>
    <a:srgbClr val="CCCC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4" autoAdjust="0"/>
    <p:restoredTop sz="94660"/>
  </p:normalViewPr>
  <p:slideViewPr>
    <p:cSldViewPr snapToGrid="0">
      <p:cViewPr varScale="1">
        <p:scale>
          <a:sx n="85" d="100"/>
          <a:sy n="85" d="100"/>
        </p:scale>
        <p:origin x="40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4322C57-7FD5-47B6-B8A9-49FFDD1DC833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81F8CBC-32DA-46DD-85D9-9A83A0F43C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696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5D40142-11F7-4E66-840E-DE5249CFEBE2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823" y="3271380"/>
            <a:ext cx="7942580" cy="2676586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F904303-366F-49FE-9D7E-517EDCE69C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23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28ED2-8D53-4BCD-8268-3F80119746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205AEE-4475-4D76-BF08-CD9EA2C91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002F5-0D62-4027-B048-F66A106AF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66C3A-9CED-42D1-B5D7-60A6CE593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35646-63CF-47C6-8BB7-BBDD0E023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26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CC106-1262-4A84-8D12-42AE03221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609AC0-E36F-488C-8707-1DA5A7A3B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12658-59D1-47FD-85E7-D50B61B05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0795A-BDE7-4FAE-8876-1233A0C60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1D7D8-56C3-4573-8664-898792AE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7669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CB4765-A36B-4C90-BA59-F5E125CB3B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1FD33-22D7-4317-AD91-C9BF16E2F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702D3-7B29-420F-B53A-415A483B7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F2DCF-8CA3-4855-8B68-7883A9FD7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CF72A-8F59-49A7-A18E-4D9D836B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1152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CF65BF7-A20A-46DD-B50B-A37FAC4C20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6241312"/>
            <a:ext cx="12192000" cy="616688"/>
          </a:xfrm>
          <a:prstGeom prst="rect">
            <a:avLst/>
          </a:prstGeom>
          <a:solidFill>
            <a:srgbClr val="2F559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DB229-336E-4288-8CA2-ADBD2A36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618" y="929902"/>
            <a:ext cx="105156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4A9BB1-5CD6-4994-8D89-72A93FD63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618" y="6356350"/>
            <a:ext cx="41148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Gotham" panose="02000604030000020004" pitchFamily="50" charset="0"/>
              </a:defRPr>
            </a:lvl1pPr>
          </a:lstStyle>
          <a:p>
            <a:r>
              <a:rPr lang="en-US" b="1" dirty="0"/>
              <a:t>www.emphasyscentre.com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24A6EF-F3CC-4F31-89A0-2555D192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9082" y="6356350"/>
            <a:ext cx="166871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b="1" dirty="0"/>
              <a:t> </a:t>
            </a:r>
            <a:r>
              <a:rPr lang="en-GB" b="1" dirty="0">
                <a:solidFill>
                  <a:schemeClr val="bg1"/>
                </a:solidFill>
              </a:rPr>
              <a:t>Page</a:t>
            </a:r>
            <a:r>
              <a:rPr lang="en-GB" dirty="0">
                <a:solidFill>
                  <a:schemeClr val="bg1"/>
                </a:solidFill>
              </a:rPr>
              <a:t> </a:t>
            </a:r>
            <a:fld id="{DCD595B3-7F7E-4B61-A3D5-15B269EE69B0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3D15961-0246-4881-A614-5D6B949FFD4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401" y="287633"/>
            <a:ext cx="1779050" cy="5948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686" y="134740"/>
            <a:ext cx="2190459" cy="48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91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CF65BF7-A20A-46DD-B50B-A37FAC4C20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6241312"/>
            <a:ext cx="12192000" cy="616688"/>
          </a:xfrm>
          <a:prstGeom prst="rect">
            <a:avLst/>
          </a:prstGeom>
          <a:solidFill>
            <a:srgbClr val="2F559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DB229-336E-4288-8CA2-ADBD2A36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618" y="929902"/>
            <a:ext cx="105156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4A9BB1-5CD6-4994-8D89-72A93FD63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618" y="6356350"/>
            <a:ext cx="41148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Gotham" panose="02000604030000020004" pitchFamily="50" charset="0"/>
              </a:defRPr>
            </a:lvl1pPr>
          </a:lstStyle>
          <a:p>
            <a:r>
              <a:rPr lang="en-US" b="1" dirty="0"/>
              <a:t>www.emphasyscentre.com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24A6EF-F3CC-4F31-89A0-2555D192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9082" y="6356350"/>
            <a:ext cx="166871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b="1" dirty="0"/>
              <a:t> </a:t>
            </a:r>
            <a:r>
              <a:rPr lang="en-GB" b="1" dirty="0">
                <a:solidFill>
                  <a:schemeClr val="bg1"/>
                </a:solidFill>
              </a:rPr>
              <a:t>Page</a:t>
            </a:r>
            <a:r>
              <a:rPr lang="en-GB" dirty="0">
                <a:solidFill>
                  <a:schemeClr val="bg1"/>
                </a:solidFill>
              </a:rPr>
              <a:t> </a:t>
            </a:r>
            <a:fld id="{DCD595B3-7F7E-4B61-A3D5-15B269EE69B0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3D15961-0246-4881-A614-5D6B949FFD4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401" y="287633"/>
            <a:ext cx="1779050" cy="5948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686" y="134740"/>
            <a:ext cx="2190459" cy="48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915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CF65BF7-A20A-46DD-B50B-A37FAC4C20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6241312"/>
            <a:ext cx="12192000" cy="616688"/>
          </a:xfrm>
          <a:prstGeom prst="rect">
            <a:avLst/>
          </a:prstGeom>
          <a:solidFill>
            <a:srgbClr val="2F559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DB229-336E-4288-8CA2-ADBD2A36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618" y="929902"/>
            <a:ext cx="105156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4A9BB1-5CD6-4994-8D89-72A93FD63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618" y="6356350"/>
            <a:ext cx="41148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Gotham" panose="02000604030000020004" pitchFamily="50" charset="0"/>
              </a:defRPr>
            </a:lvl1pPr>
          </a:lstStyle>
          <a:p>
            <a:r>
              <a:rPr lang="en-US" b="1" dirty="0"/>
              <a:t>www.emphasyscentre.com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24A6EF-F3CC-4F31-89A0-2555D192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9082" y="6356350"/>
            <a:ext cx="166871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b="1" dirty="0"/>
              <a:t> Page</a:t>
            </a:r>
            <a:r>
              <a:rPr lang="en-GB" dirty="0"/>
              <a:t> </a:t>
            </a:r>
            <a:fld id="{DCD595B3-7F7E-4B61-A3D5-15B269EE69B0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8" name="Graphic 6">
            <a:extLst>
              <a:ext uri="{FF2B5EF4-FFF2-40B4-BE49-F238E27FC236}">
                <a16:creationId xmlns:a16="http://schemas.microsoft.com/office/drawing/2014/main" id="{03D15961-0246-4881-A614-5D6B949FFD4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401" y="287633"/>
            <a:ext cx="1779050" cy="5948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686" y="134740"/>
            <a:ext cx="2190459" cy="48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6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S LAYOUT_0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CF65BF7-A20A-46DD-B50B-A37FAC4C20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그림 개체 틀 2"/>
          <p:cNvSpPr>
            <a:spLocks noGrp="1"/>
          </p:cNvSpPr>
          <p:nvPr>
            <p:ph type="pic" sz="quarter" idx="10" hasCustomPrompt="1"/>
          </p:nvPr>
        </p:nvSpPr>
        <p:spPr>
          <a:xfrm>
            <a:off x="-7437" y="2243"/>
            <a:ext cx="5675824" cy="6855757"/>
          </a:xfrm>
          <a:custGeom>
            <a:avLst/>
            <a:gdLst>
              <a:gd name="connsiteX0" fmla="*/ 0 w 4427984"/>
              <a:gd name="connsiteY0" fmla="*/ 0 h 6866389"/>
              <a:gd name="connsiteX1" fmla="*/ 4427984 w 4427984"/>
              <a:gd name="connsiteY1" fmla="*/ 0 h 6866389"/>
              <a:gd name="connsiteX2" fmla="*/ 4427984 w 4427984"/>
              <a:gd name="connsiteY2" fmla="*/ 6866389 h 6866389"/>
              <a:gd name="connsiteX3" fmla="*/ 0 w 4427984"/>
              <a:gd name="connsiteY3" fmla="*/ 6866389 h 6866389"/>
              <a:gd name="connsiteX4" fmla="*/ 0 w 4427984"/>
              <a:gd name="connsiteY4" fmla="*/ 0 h 6866389"/>
              <a:gd name="connsiteX0" fmla="*/ 595618 w 4427984"/>
              <a:gd name="connsiteY0" fmla="*/ 0 h 6883167"/>
              <a:gd name="connsiteX1" fmla="*/ 4427984 w 4427984"/>
              <a:gd name="connsiteY1" fmla="*/ 16778 h 6883167"/>
              <a:gd name="connsiteX2" fmla="*/ 4427984 w 4427984"/>
              <a:gd name="connsiteY2" fmla="*/ 6883167 h 6883167"/>
              <a:gd name="connsiteX3" fmla="*/ 0 w 4427984"/>
              <a:gd name="connsiteY3" fmla="*/ 6883167 h 6883167"/>
              <a:gd name="connsiteX4" fmla="*/ 595618 w 4427984"/>
              <a:gd name="connsiteY4" fmla="*/ 0 h 6883167"/>
              <a:gd name="connsiteX0" fmla="*/ 1258348 w 5090714"/>
              <a:gd name="connsiteY0" fmla="*/ 0 h 6883167"/>
              <a:gd name="connsiteX1" fmla="*/ 5090714 w 5090714"/>
              <a:gd name="connsiteY1" fmla="*/ 16778 h 6883167"/>
              <a:gd name="connsiteX2" fmla="*/ 5090714 w 5090714"/>
              <a:gd name="connsiteY2" fmla="*/ 6883167 h 6883167"/>
              <a:gd name="connsiteX3" fmla="*/ 0 w 5090714"/>
              <a:gd name="connsiteY3" fmla="*/ 6874779 h 6883167"/>
              <a:gd name="connsiteX4" fmla="*/ 1258348 w 5090714"/>
              <a:gd name="connsiteY4" fmla="*/ 0 h 6883167"/>
              <a:gd name="connsiteX0" fmla="*/ 1493240 w 5090714"/>
              <a:gd name="connsiteY0" fmla="*/ 0 h 6883167"/>
              <a:gd name="connsiteX1" fmla="*/ 5090714 w 5090714"/>
              <a:gd name="connsiteY1" fmla="*/ 16778 h 6883167"/>
              <a:gd name="connsiteX2" fmla="*/ 5090714 w 5090714"/>
              <a:gd name="connsiteY2" fmla="*/ 6883167 h 6883167"/>
              <a:gd name="connsiteX3" fmla="*/ 0 w 5090714"/>
              <a:gd name="connsiteY3" fmla="*/ 6874779 h 6883167"/>
              <a:gd name="connsiteX4" fmla="*/ 1493240 w 5090714"/>
              <a:gd name="connsiteY4" fmla="*/ 0 h 6883167"/>
              <a:gd name="connsiteX0" fmla="*/ 1459684 w 5090714"/>
              <a:gd name="connsiteY0" fmla="*/ 0 h 6866389"/>
              <a:gd name="connsiteX1" fmla="*/ 5090714 w 5090714"/>
              <a:gd name="connsiteY1" fmla="*/ 0 h 6866389"/>
              <a:gd name="connsiteX2" fmla="*/ 5090714 w 5090714"/>
              <a:gd name="connsiteY2" fmla="*/ 6866389 h 6866389"/>
              <a:gd name="connsiteX3" fmla="*/ 0 w 5090714"/>
              <a:gd name="connsiteY3" fmla="*/ 6858001 h 6866389"/>
              <a:gd name="connsiteX4" fmla="*/ 1459684 w 5090714"/>
              <a:gd name="connsiteY4" fmla="*/ 0 h 6866389"/>
              <a:gd name="connsiteX0" fmla="*/ 1711354 w 5090714"/>
              <a:gd name="connsiteY0" fmla="*/ 0 h 6874778"/>
              <a:gd name="connsiteX1" fmla="*/ 5090714 w 5090714"/>
              <a:gd name="connsiteY1" fmla="*/ 8389 h 6874778"/>
              <a:gd name="connsiteX2" fmla="*/ 5090714 w 5090714"/>
              <a:gd name="connsiteY2" fmla="*/ 6874778 h 6874778"/>
              <a:gd name="connsiteX3" fmla="*/ 0 w 5090714"/>
              <a:gd name="connsiteY3" fmla="*/ 6866390 h 6874778"/>
              <a:gd name="connsiteX4" fmla="*/ 1711354 w 5090714"/>
              <a:gd name="connsiteY4" fmla="*/ 0 h 6874778"/>
              <a:gd name="connsiteX0" fmla="*/ 1937857 w 5317217"/>
              <a:gd name="connsiteY0" fmla="*/ 0 h 6874779"/>
              <a:gd name="connsiteX1" fmla="*/ 5317217 w 5317217"/>
              <a:gd name="connsiteY1" fmla="*/ 8389 h 6874779"/>
              <a:gd name="connsiteX2" fmla="*/ 5317217 w 5317217"/>
              <a:gd name="connsiteY2" fmla="*/ 6874778 h 6874779"/>
              <a:gd name="connsiteX3" fmla="*/ 0 w 5317217"/>
              <a:gd name="connsiteY3" fmla="*/ 6874779 h 6874779"/>
              <a:gd name="connsiteX4" fmla="*/ 1937857 w 5317217"/>
              <a:gd name="connsiteY4" fmla="*/ 0 h 6874779"/>
              <a:gd name="connsiteX0" fmla="*/ 1280632 w 5317217"/>
              <a:gd name="connsiteY0" fmla="*/ 10661 h 6866390"/>
              <a:gd name="connsiteX1" fmla="*/ 5317217 w 5317217"/>
              <a:gd name="connsiteY1" fmla="*/ 0 h 6866390"/>
              <a:gd name="connsiteX2" fmla="*/ 5317217 w 5317217"/>
              <a:gd name="connsiteY2" fmla="*/ 6866389 h 6866390"/>
              <a:gd name="connsiteX3" fmla="*/ 0 w 5317217"/>
              <a:gd name="connsiteY3" fmla="*/ 6866390 h 6866390"/>
              <a:gd name="connsiteX4" fmla="*/ 1280632 w 5317217"/>
              <a:gd name="connsiteY4" fmla="*/ 10661 h 6866390"/>
              <a:gd name="connsiteX0" fmla="*/ 1280632 w 5317217"/>
              <a:gd name="connsiteY0" fmla="*/ 1136 h 6866390"/>
              <a:gd name="connsiteX1" fmla="*/ 5317217 w 5317217"/>
              <a:gd name="connsiteY1" fmla="*/ 0 h 6866390"/>
              <a:gd name="connsiteX2" fmla="*/ 5317217 w 5317217"/>
              <a:gd name="connsiteY2" fmla="*/ 6866389 h 6866390"/>
              <a:gd name="connsiteX3" fmla="*/ 0 w 5317217"/>
              <a:gd name="connsiteY3" fmla="*/ 6866390 h 6866390"/>
              <a:gd name="connsiteX4" fmla="*/ 1280632 w 5317217"/>
              <a:gd name="connsiteY4" fmla="*/ 1136 h 6866390"/>
              <a:gd name="connsiteX0" fmla="*/ 1413982 w 5450567"/>
              <a:gd name="connsiteY0" fmla="*/ 1136 h 6866390"/>
              <a:gd name="connsiteX1" fmla="*/ 5450567 w 5450567"/>
              <a:gd name="connsiteY1" fmla="*/ 0 h 6866390"/>
              <a:gd name="connsiteX2" fmla="*/ 5450567 w 5450567"/>
              <a:gd name="connsiteY2" fmla="*/ 6866389 h 6866390"/>
              <a:gd name="connsiteX3" fmla="*/ 0 w 5450567"/>
              <a:gd name="connsiteY3" fmla="*/ 6866390 h 6866390"/>
              <a:gd name="connsiteX4" fmla="*/ 1413982 w 5450567"/>
              <a:gd name="connsiteY4" fmla="*/ 1136 h 6866390"/>
              <a:gd name="connsiteX0" fmla="*/ 1413982 w 5450567"/>
              <a:gd name="connsiteY0" fmla="*/ 0 h 6865254"/>
              <a:gd name="connsiteX1" fmla="*/ 3640922 w 5450567"/>
              <a:gd name="connsiteY1" fmla="*/ 9497 h 6865254"/>
              <a:gd name="connsiteX2" fmla="*/ 5450567 w 5450567"/>
              <a:gd name="connsiteY2" fmla="*/ 6865253 h 6865254"/>
              <a:gd name="connsiteX3" fmla="*/ 0 w 5450567"/>
              <a:gd name="connsiteY3" fmla="*/ 6865254 h 6865254"/>
              <a:gd name="connsiteX4" fmla="*/ 1413982 w 5450567"/>
              <a:gd name="connsiteY4" fmla="*/ 0 h 6865254"/>
              <a:gd name="connsiteX0" fmla="*/ 0 w 5457718"/>
              <a:gd name="connsiteY0" fmla="*/ 1135 h 6855757"/>
              <a:gd name="connsiteX1" fmla="*/ 3648073 w 5457718"/>
              <a:gd name="connsiteY1" fmla="*/ 0 h 6855757"/>
              <a:gd name="connsiteX2" fmla="*/ 5457718 w 5457718"/>
              <a:gd name="connsiteY2" fmla="*/ 6855756 h 6855757"/>
              <a:gd name="connsiteX3" fmla="*/ 7151 w 5457718"/>
              <a:gd name="connsiteY3" fmla="*/ 6855757 h 6855757"/>
              <a:gd name="connsiteX4" fmla="*/ 0 w 5457718"/>
              <a:gd name="connsiteY4" fmla="*/ 1135 h 6855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7718" h="6855757">
                <a:moveTo>
                  <a:pt x="0" y="1135"/>
                </a:moveTo>
                <a:lnTo>
                  <a:pt x="3648073" y="0"/>
                </a:lnTo>
                <a:lnTo>
                  <a:pt x="5457718" y="6855756"/>
                </a:lnTo>
                <a:lnTo>
                  <a:pt x="7151" y="6855757"/>
                </a:lnTo>
                <a:cubicBezTo>
                  <a:pt x="4767" y="4570883"/>
                  <a:pt x="2384" y="2286009"/>
                  <a:pt x="0" y="113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6241312"/>
            <a:ext cx="12192000" cy="616688"/>
          </a:xfrm>
          <a:prstGeom prst="rect">
            <a:avLst/>
          </a:prstGeom>
          <a:solidFill>
            <a:srgbClr val="2F559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14A9BB1-5CD6-4994-8D89-72A93FD63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618" y="6356350"/>
            <a:ext cx="41148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Gotham" panose="02000604030000020004" pitchFamily="50" charset="0"/>
              </a:defRPr>
            </a:lvl1pPr>
          </a:lstStyle>
          <a:p>
            <a:r>
              <a:rPr lang="en-US" b="1" dirty="0"/>
              <a:t>www.emphasyscentre.com</a:t>
            </a:r>
            <a:endParaRPr lang="en-GB" dirty="0"/>
          </a:p>
        </p:txBody>
      </p:sp>
      <p:pic>
        <p:nvPicPr>
          <p:cNvPr id="6" name="Graphic 6">
            <a:extLst>
              <a:ext uri="{FF2B5EF4-FFF2-40B4-BE49-F238E27FC236}">
                <a16:creationId xmlns:a16="http://schemas.microsoft.com/office/drawing/2014/main" id="{03D15961-0246-4881-A614-5D6B949FFD4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93456" y="287633"/>
            <a:ext cx="1779050" cy="594870"/>
          </a:xfrm>
          <a:prstGeom prst="rect">
            <a:avLst/>
          </a:prstGeom>
        </p:spPr>
      </p:pic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2324A6EF-F3CC-4F31-89A0-2555D192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9082" y="6356350"/>
            <a:ext cx="166871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b="1" dirty="0"/>
              <a:t> </a:t>
            </a:r>
            <a:r>
              <a:rPr lang="en-GB" b="1" dirty="0">
                <a:solidFill>
                  <a:schemeClr val="bg1"/>
                </a:solidFill>
              </a:rPr>
              <a:t>Page</a:t>
            </a:r>
            <a:r>
              <a:rPr lang="en-GB" dirty="0">
                <a:solidFill>
                  <a:schemeClr val="bg1"/>
                </a:solidFill>
              </a:rPr>
              <a:t> </a:t>
            </a:r>
            <a:fld id="{DCD595B3-7F7E-4B61-A3D5-15B269EE69B0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649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402CE-8573-473B-8C35-610993AEA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A1E6-C497-4B83-96A8-87579E2C7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5AD9D-970D-45D8-83BD-1E1B6019E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D66DD3-C9E8-4900-A238-3FCCAD020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2F7E7-E4B4-49E3-AA52-9E2AFA791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3461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D941A-0842-41CD-BF2A-D56438CE1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3CE48A-1A01-48DF-A17F-51794379D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44452-C81E-4F26-94F3-558FD80CF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E41F1-BC0E-413D-865F-39328F212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44750-138E-4289-A8AB-55F01FF04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3941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95E1E-FFB4-4E38-A184-9D47EDC4E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CB4AA-AC84-44B0-8515-4DA5486CE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81EE41-4ED2-4BE3-9F53-610EDC0B4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10DF2-E229-4ABA-84B3-1764C2690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CCD5FF-B488-475D-BFE9-F68FD6ABA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E367B3-1454-4C9D-BB34-349459A0E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919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08C9C-12D7-4178-9B1E-DBFA7DF70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5C1E5-3772-4159-ACE2-35BF66E14A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ED9673-494E-4376-A551-2FAC0F3D80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E49E6A-496D-4FC8-8A28-B0413A79CD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314D96-FB89-466B-9689-32C32D6373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B5DD3A-975F-4EB1-9DD6-BD44F45C2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EAC4A1-7989-4795-A693-F3EEFC35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6C8A49-0F2D-4939-8D40-009E7C0B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37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37888-B93B-4600-BAF3-5E8A7D799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B42D6-EEF5-417E-89DE-BAA6F26FA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4F50AA-6280-4082-BB16-02901C6B5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679A9A-21DE-42EB-8B13-821EDA24C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791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BF168-7E69-4716-A548-A8BE86FD0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2C0DD0-A687-44CD-936B-BC56D7F6E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287B8-D90C-4948-8545-4F960F823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476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7712E-4433-406A-9BC6-38946F3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00930-9778-4FEE-8A76-C27453357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0B99D0-8478-49FB-BF81-D0FCB60FE6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B46C6-8019-4EC0-A676-3568950AC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F9F79-3FB0-4E3E-805B-6B9CF46C1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435D6-9968-4D25-AC17-D96FE910D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050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335FF-70D8-476B-890E-A09789428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9DD1F0-BD84-4BA1-A7CD-1606CC86E1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10579-FEC6-4291-9E4A-82F6F8E65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D36A8-F034-4252-A69E-434D4E12D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5DB81-128D-4B5A-BDA6-CBA6FCB9F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A27D62-083F-4E73-9EC9-E89972D5C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707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E620E2-D50D-403F-8FA5-9A66E271B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1E44B3-AE28-45A2-87EB-4EB8C98B7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959C7-705B-4811-BEA3-94D2DFB663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5D965-04FD-4AF0-825D-E3BB7EFEE334}" type="datetimeFigureOut">
              <a:rPr lang="en-GB" smtClean="0"/>
              <a:t>20/10/2023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B0279-87B4-48F9-98BC-E0B4FA300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3B054-0196-4422-9958-39B57E08F9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595B3-7F7E-4B61-A3D5-15B269EE69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177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F027A0-66E3-41B8-BD3A-FFE43784E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B00695CA-492F-430D-9A6F-FD4D651A67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7222" y="323582"/>
            <a:ext cx="3731497" cy="12477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43D009-7DF5-4969-BEAF-F38CA1350F10}"/>
              </a:ext>
            </a:extLst>
          </p:cNvPr>
          <p:cNvSpPr txBox="1"/>
          <p:nvPr/>
        </p:nvSpPr>
        <p:spPr>
          <a:xfrm>
            <a:off x="721178" y="2135915"/>
            <a:ext cx="61102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Gotham" panose="02000604030000020004" pitchFamily="50" charset="0"/>
              </a:rPr>
              <a:t>Work Placement Projects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8577FD-8436-4ACA-9DBB-164CB34BF7F2}"/>
              </a:ext>
            </a:extLst>
          </p:cNvPr>
          <p:cNvSpPr txBox="1"/>
          <p:nvPr/>
        </p:nvSpPr>
        <p:spPr>
          <a:xfrm>
            <a:off x="721178" y="4822806"/>
            <a:ext cx="46441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Gotham" panose="02000604030000020004" pitchFamily="50" charset="0"/>
              </a:rPr>
              <a:t>______</a:t>
            </a:r>
          </a:p>
          <a:p>
            <a:endParaRPr lang="en-GB" sz="1400" b="1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Gotham" panose="02000604030000020004" pitchFamily="50" charset="0"/>
              </a:rPr>
              <a:t>23</a:t>
            </a:r>
            <a:r>
              <a:rPr lang="en-GB" sz="2000" baseline="30000" dirty="0">
                <a:solidFill>
                  <a:schemeClr val="bg1"/>
                </a:solidFill>
                <a:latin typeface="Gotham" panose="02000604030000020004" pitchFamily="50" charset="0"/>
              </a:rPr>
              <a:t>rd</a:t>
            </a:r>
            <a:r>
              <a:rPr lang="en-GB" sz="2000" dirty="0">
                <a:solidFill>
                  <a:schemeClr val="bg1"/>
                </a:solidFill>
                <a:latin typeface="Gotham" panose="02000604030000020004" pitchFamily="50" charset="0"/>
              </a:rPr>
              <a:t> – 27</a:t>
            </a:r>
            <a:r>
              <a:rPr lang="en-GB" sz="2000" baseline="30000" dirty="0">
                <a:solidFill>
                  <a:schemeClr val="bg1"/>
                </a:solidFill>
                <a:latin typeface="Gotham" panose="02000604030000020004" pitchFamily="50" charset="0"/>
              </a:rPr>
              <a:t>th</a:t>
            </a:r>
            <a:r>
              <a:rPr lang="en-GB" sz="2000" dirty="0">
                <a:solidFill>
                  <a:schemeClr val="bg1"/>
                </a:solidFill>
                <a:latin typeface="Gotham" panose="02000604030000020004" pitchFamily="50" charset="0"/>
              </a:rPr>
              <a:t> of October 2023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70994" y="0"/>
            <a:ext cx="81210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72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7F2A81-0C1D-8A63-224F-14AA786092D0}"/>
              </a:ext>
            </a:extLst>
          </p:cNvPr>
          <p:cNvSpPr txBox="1"/>
          <p:nvPr/>
        </p:nvSpPr>
        <p:spPr>
          <a:xfrm>
            <a:off x="337601" y="1235401"/>
            <a:ext cx="840672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Timeline:</a:t>
            </a:r>
          </a:p>
          <a:p>
            <a:r>
              <a:rPr lang="en-US" sz="1800" b="1" dirty="0"/>
              <a:t>Day 1:</a:t>
            </a:r>
            <a:r>
              <a:rPr lang="en-US" sz="1800" dirty="0"/>
              <a:t> Research and collection of materials; start block-out of the structure.</a:t>
            </a:r>
            <a:br>
              <a:rPr lang="en-US" sz="1800" dirty="0"/>
            </a:br>
            <a:r>
              <a:rPr lang="en-US" sz="1800" b="1" dirty="0"/>
              <a:t>Day 2:</a:t>
            </a:r>
            <a:r>
              <a:rPr lang="en-US" sz="1800" dirty="0"/>
              <a:t> Detailed 3D modeling, focusing on the building's key features.</a:t>
            </a:r>
            <a:br>
              <a:rPr lang="en-US" sz="1800" dirty="0"/>
            </a:br>
            <a:r>
              <a:rPr lang="en-US" sz="1800" b="1" dirty="0"/>
              <a:t>Day 3:</a:t>
            </a:r>
            <a:r>
              <a:rPr lang="en-US" sz="1800" dirty="0"/>
              <a:t> Texturing and lighting initiation; start on interactivity points.</a:t>
            </a:r>
            <a:br>
              <a:rPr lang="en-US" sz="1800" dirty="0"/>
            </a:br>
            <a:r>
              <a:rPr lang="en-US" sz="1800" b="1" dirty="0"/>
              <a:t>Day 4:</a:t>
            </a:r>
            <a:r>
              <a:rPr lang="en-US" sz="1800" dirty="0"/>
              <a:t> Integrate audio and finalize interactivity; begin user testing.</a:t>
            </a:r>
            <a:br>
              <a:rPr lang="en-US" sz="1800" dirty="0"/>
            </a:br>
            <a:r>
              <a:rPr lang="en-US" sz="1800" b="1" dirty="0"/>
              <a:t>Day 5:</a:t>
            </a:r>
            <a:r>
              <a:rPr lang="en-US" sz="1800" dirty="0"/>
              <a:t> Address feedback, finalize the VR model, and prepare for the presentation.</a:t>
            </a:r>
          </a:p>
          <a:p>
            <a:endParaRPr lang="en-US" sz="1800" dirty="0"/>
          </a:p>
          <a:p>
            <a:r>
              <a:rPr lang="en-US" sz="1800" b="1" dirty="0"/>
              <a:t>Deliverables: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A functional VR replica of the Institute of Neurology and Genetics.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A presentation detailing the design process and highlighting key VR features.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1800" b="1" dirty="0"/>
              <a:t>Tips: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Working with a scientific institute means precision matters. Make sure the representation is accurate, especially in lab spaces.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Collaborate with peers, divide tasks efficiently, and maintain open communication.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Think about how to make the scientific aspect engaging for users – use interactivity to explain complex topics simply.</a:t>
            </a:r>
          </a:p>
        </p:txBody>
      </p:sp>
    </p:spTree>
    <p:extLst>
      <p:ext uri="{BB962C8B-B14F-4D97-AF65-F5344CB8AC3E}">
        <p14:creationId xmlns:p14="http://schemas.microsoft.com/office/powerpoint/2010/main" val="3131131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25FCCE-FAEC-46B2-83E6-5E7C1417366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61334" y="1763490"/>
            <a:ext cx="4180059" cy="2436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  <a:ea typeface="+mj-ea"/>
                <a:cs typeface="+mj-cs"/>
              </a:rPr>
              <a:t>Project 4: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  <a:ea typeface="+mj-ea"/>
                <a:cs typeface="+mj-cs"/>
              </a:rPr>
              <a:t>Mapping Emphasys Centre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Gotham" panose="02000604030000020004" pitchFamily="50" charset="0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9098" y="345427"/>
            <a:ext cx="3728902" cy="12468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8577FD-8436-4ACA-9DBB-164CB34BF7F2}"/>
              </a:ext>
            </a:extLst>
          </p:cNvPr>
          <p:cNvSpPr txBox="1"/>
          <p:nvPr/>
        </p:nvSpPr>
        <p:spPr>
          <a:xfrm>
            <a:off x="721178" y="4822806"/>
            <a:ext cx="46441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______</a:t>
            </a:r>
          </a:p>
          <a:p>
            <a:endParaRPr lang="en-GB" sz="1400" b="1" dirty="0">
              <a:solidFill>
                <a:srgbClr val="2F5597"/>
              </a:solidFill>
              <a:latin typeface="Gotham" panose="02000604030000020004" pitchFamily="50" charset="0"/>
            </a:endParaRPr>
          </a:p>
          <a:p>
            <a:r>
              <a:rPr lang="en-GB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Team 4 - Sebastian, Gustav and William</a:t>
            </a:r>
          </a:p>
          <a:p>
            <a:r>
              <a:rPr lang="en-GB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F448CD-78C3-F748-946A-118139ECFB6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3473" y="1763490"/>
            <a:ext cx="6537193" cy="357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165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822494-93B1-A175-3138-7ACA00FBAFAC}"/>
              </a:ext>
            </a:extLst>
          </p:cNvPr>
          <p:cNvSpPr txBox="1"/>
          <p:nvPr/>
        </p:nvSpPr>
        <p:spPr>
          <a:xfrm>
            <a:off x="280578" y="918289"/>
            <a:ext cx="11911422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/>
              <a:t>Virtual Tour of Emphasys Centre with Augmented Virtual Elements</a:t>
            </a:r>
            <a:endParaRPr lang="en-US" sz="1100" dirty="0"/>
          </a:p>
          <a:p>
            <a:r>
              <a:rPr lang="en-US" sz="1100" b="1" dirty="0"/>
              <a:t>Objective: </a:t>
            </a:r>
            <a:r>
              <a:rPr lang="en-US" sz="1100" dirty="0"/>
              <a:t>To create a comprehensive virtual tour of the Emphasys Centre using 360-degree imagery, complemented by virtual augmentations that provide detailed explanations of equipment and highlight projects from each department.</a:t>
            </a:r>
          </a:p>
          <a:p>
            <a:r>
              <a:rPr lang="en-US" sz="1100" b="1" dirty="0"/>
              <a:t>Description/Guidelines: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Research and Pre-planning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Tour the Emphasys Centre to understand its layout, departments, and significant areas.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Make a list of key spots where 360-degree photos will be taken, ensuring comprehensive coverage.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360 Camera Techniques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Ensure clarity and stability when capturing images. Using a tripod can be beneficial.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Be mindful of lighting conditions to ensure high-quality images.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Virtual Augmentations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After capturing a location, note down significant equipment or project areas.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Design virtual markers or icons that users can click or hover over during the tour.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Content Creation for Augmentations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Develop concise, engaging content explaining the equipment or projects. This can be in text, audio, or video formats.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Ensure the content is accessible, understandable, and adds value to the tour.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Virtual Tour Integration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Stitch the 360-degree photos together using the Unity Game engine to create a continuous flow.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Integrate the virtual augmentation markers at appropriate locations.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Interactivity and Navigation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Allow users to navigate smoothly between different areas of the Emphasys Centre.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Ensure the interactive elements (explanations of equipment, project details) are intuitive and easy to access.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Testing and Refinement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Test the virtual tour on different devices to ensure compatibility.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Gather feedback on the user experience, content clarity, and any potential glitches.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Refine and iterate based on feedback.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Presentation Preparation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Create a brief overview of the project's objective, the techniques used, and the challenges faced.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Showcase the virtual tour, highlighting its features and interactive elements.</a:t>
            </a:r>
          </a:p>
        </p:txBody>
      </p:sp>
    </p:spTree>
    <p:extLst>
      <p:ext uri="{BB962C8B-B14F-4D97-AF65-F5344CB8AC3E}">
        <p14:creationId xmlns:p14="http://schemas.microsoft.com/office/powerpoint/2010/main" val="1543540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BAC524-6DDE-AB37-7083-C372E73CAEE9}"/>
              </a:ext>
            </a:extLst>
          </p:cNvPr>
          <p:cNvSpPr txBox="1"/>
          <p:nvPr/>
        </p:nvSpPr>
        <p:spPr>
          <a:xfrm>
            <a:off x="290670" y="1032289"/>
            <a:ext cx="8715563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Timeline:</a:t>
            </a:r>
          </a:p>
          <a:p>
            <a:r>
              <a:rPr lang="en-US" b="1" dirty="0"/>
              <a:t>Day 1:</a:t>
            </a:r>
            <a:r>
              <a:rPr lang="en-US" dirty="0"/>
              <a:t> Research, pre-planning, and initial tour of Emphasys Centre.</a:t>
            </a:r>
            <a:br>
              <a:rPr lang="en-US" dirty="0"/>
            </a:br>
            <a:r>
              <a:rPr lang="en-US" b="1" dirty="0"/>
              <a:t>Day 2:</a:t>
            </a:r>
            <a:r>
              <a:rPr lang="en-US" dirty="0"/>
              <a:t> Capture 360-degree photos of the designated spots within the </a:t>
            </a:r>
            <a:r>
              <a:rPr lang="en-US" dirty="0" err="1"/>
              <a:t>centre</a:t>
            </a:r>
            <a:r>
              <a:rPr lang="en-US" dirty="0"/>
              <a:t>.</a:t>
            </a:r>
            <a:br>
              <a:rPr lang="en-US" dirty="0"/>
            </a:br>
            <a:r>
              <a:rPr lang="en-US" b="1" dirty="0"/>
              <a:t>Day 3:</a:t>
            </a:r>
            <a:r>
              <a:rPr lang="en-US" dirty="0"/>
              <a:t> Begin integration of images and design of virtual augmentations.</a:t>
            </a:r>
            <a:br>
              <a:rPr lang="en-US" dirty="0"/>
            </a:br>
            <a:r>
              <a:rPr lang="en-US" b="1" dirty="0"/>
              <a:t>Day 4:</a:t>
            </a:r>
            <a:r>
              <a:rPr lang="en-US" dirty="0"/>
              <a:t> Content creation for augmentations and integration into the tour.</a:t>
            </a:r>
            <a:br>
              <a:rPr lang="en-US" dirty="0"/>
            </a:br>
            <a:r>
              <a:rPr lang="en-US" b="1" dirty="0"/>
              <a:t>Day 5:</a:t>
            </a:r>
            <a:r>
              <a:rPr lang="en-US" dirty="0"/>
              <a:t> Testing, refinement, and preparation for the final presentation.</a:t>
            </a:r>
          </a:p>
          <a:p>
            <a:endParaRPr lang="en-US" dirty="0"/>
          </a:p>
          <a:p>
            <a:r>
              <a:rPr lang="en-US" b="1" dirty="0"/>
              <a:t>Deliverables: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fully functional virtual tour of the Emphasys Centre with integrated virtual augmentations.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presentation detailing the development process and showcasing the tour.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Tips: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Collaboration is key. While one person focuses on capturing images, another can focus on noting significant points for augmentation.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user experience should be at the forefront. Ensure that the tour is not just informative but also engaging.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Given the limited time, prioritize key areas and significant projects to highlight.</a:t>
            </a:r>
          </a:p>
        </p:txBody>
      </p:sp>
    </p:spTree>
    <p:extLst>
      <p:ext uri="{BB962C8B-B14F-4D97-AF65-F5344CB8AC3E}">
        <p14:creationId xmlns:p14="http://schemas.microsoft.com/office/powerpoint/2010/main" val="1665967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F027A0-66E3-41B8-BD3A-FFE43784E9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43D009-7DF5-4969-BEAF-F38CA1350F10}"/>
              </a:ext>
            </a:extLst>
          </p:cNvPr>
          <p:cNvSpPr txBox="1"/>
          <p:nvPr/>
        </p:nvSpPr>
        <p:spPr>
          <a:xfrm>
            <a:off x="721178" y="2135915"/>
            <a:ext cx="61102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000" dirty="0">
                <a:solidFill>
                  <a:schemeClr val="bg1"/>
                </a:solidFill>
                <a:latin typeface="Gotham" panose="02000604030000020004" pitchFamily="50" charset="0"/>
              </a:rPr>
              <a:t>Thank you.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8577FD-8436-4ACA-9DBB-164CB34BF7F2}"/>
              </a:ext>
            </a:extLst>
          </p:cNvPr>
          <p:cNvSpPr txBox="1"/>
          <p:nvPr/>
        </p:nvSpPr>
        <p:spPr>
          <a:xfrm>
            <a:off x="850260" y="3633886"/>
            <a:ext cx="585207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Gotham Medium" panose="02000603030000020004" pitchFamily="2" charset="0"/>
              </a:rPr>
              <a:t>T. +357 22 663010</a:t>
            </a:r>
          </a:p>
          <a:p>
            <a:r>
              <a:rPr lang="en-GB" sz="2400" dirty="0">
                <a:solidFill>
                  <a:schemeClr val="bg1"/>
                </a:solidFill>
                <a:latin typeface="Gotham Medium" panose="02000603030000020004" pitchFamily="2" charset="0"/>
              </a:rPr>
              <a:t>E. info@emphasyscentre.com</a:t>
            </a:r>
          </a:p>
          <a:p>
            <a:r>
              <a:rPr lang="en-US" sz="2400" dirty="0">
                <a:solidFill>
                  <a:schemeClr val="bg1"/>
                </a:solidFill>
                <a:latin typeface="Gotham" panose="02000604030000020004" pitchFamily="50" charset="0"/>
              </a:rPr>
              <a:t>_____________________________</a:t>
            </a:r>
          </a:p>
          <a:p>
            <a:endParaRPr lang="en-US" sz="900" dirty="0">
              <a:solidFill>
                <a:schemeClr val="bg1"/>
              </a:solidFill>
              <a:latin typeface="Gotham" panose="02000604030000020004" pitchFamily="50" charset="0"/>
            </a:endParaRPr>
          </a:p>
          <a:p>
            <a:endParaRPr lang="en-GB" sz="2100" dirty="0">
              <a:solidFill>
                <a:schemeClr val="bg1"/>
              </a:solidFill>
              <a:latin typeface="Gotham Medium" panose="0200060303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4FC431-E25D-40C1-82EB-899718770087}"/>
              </a:ext>
            </a:extLst>
          </p:cNvPr>
          <p:cNvSpPr/>
          <p:nvPr/>
        </p:nvSpPr>
        <p:spPr>
          <a:xfrm>
            <a:off x="837658" y="5741466"/>
            <a:ext cx="540083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000" dirty="0">
                <a:solidFill>
                  <a:srgbClr val="92D050"/>
                </a:solidFill>
                <a:latin typeface="Gotham Medium" panose="02000603030000020004" pitchFamily="2" charset="0"/>
              </a:rPr>
              <a:t>www.emphasyscentre.com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9F3362-6EC6-4E33-89E0-86BDCC89A48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1296" y="4967549"/>
            <a:ext cx="328329" cy="3283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0D6F57-C1A2-48F3-A9D1-BBB2E9297E8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8145" y="4967550"/>
            <a:ext cx="328329" cy="32832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127C792-3A18-4791-AB21-86330F9031E9}"/>
              </a:ext>
            </a:extLst>
          </p:cNvPr>
          <p:cNvSpPr/>
          <p:nvPr/>
        </p:nvSpPr>
        <p:spPr>
          <a:xfrm>
            <a:off x="1927026" y="4922764"/>
            <a:ext cx="21398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Gotham" panose="02000604030000020004" pitchFamily="50" charset="0"/>
              </a:rPr>
              <a:t>/</a:t>
            </a:r>
            <a:r>
              <a:rPr lang="en-GB" dirty="0" err="1">
                <a:solidFill>
                  <a:schemeClr val="bg1"/>
                </a:solidFill>
                <a:latin typeface="Gotham" panose="02000604030000020004" pitchFamily="50" charset="0"/>
              </a:rPr>
              <a:t>emphasyscentre</a:t>
            </a:r>
            <a:endParaRPr lang="en-GB" dirty="0">
              <a:latin typeface="Gotham" panose="02000604030000020004" pitchFamily="50" charset="0"/>
            </a:endParaRPr>
          </a:p>
        </p:txBody>
      </p:sp>
      <p:pic>
        <p:nvPicPr>
          <p:cNvPr id="13" name="Graphic 6">
            <a:extLst>
              <a:ext uri="{FF2B5EF4-FFF2-40B4-BE49-F238E27FC236}">
                <a16:creationId xmlns:a16="http://schemas.microsoft.com/office/drawing/2014/main" id="{0BE99E59-AD46-4C54-8DC5-F815764D4846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7222" y="323582"/>
            <a:ext cx="3731497" cy="124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364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25FCCE-FAEC-46B2-83E6-5E7C1417366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61334" y="1763490"/>
            <a:ext cx="4685145" cy="1882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  <a:ea typeface="+mj-ea"/>
                <a:cs typeface="+mj-cs"/>
              </a:rPr>
              <a:t>Project 1: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  <a:ea typeface="+mj-ea"/>
                <a:cs typeface="+mj-cs"/>
              </a:rPr>
              <a:t>Archeological Museum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Gotham" panose="02000604030000020004" pitchFamily="50" charset="0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9098" y="345427"/>
            <a:ext cx="3728902" cy="12468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8577FD-8436-4ACA-9DBB-164CB34BF7F2}"/>
              </a:ext>
            </a:extLst>
          </p:cNvPr>
          <p:cNvSpPr txBox="1"/>
          <p:nvPr/>
        </p:nvSpPr>
        <p:spPr>
          <a:xfrm>
            <a:off x="721178" y="4822806"/>
            <a:ext cx="46441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______</a:t>
            </a:r>
          </a:p>
          <a:p>
            <a:endParaRPr lang="en-GB" sz="1400" b="1" dirty="0">
              <a:solidFill>
                <a:srgbClr val="2F5597"/>
              </a:solidFill>
              <a:latin typeface="Gotham" panose="02000604030000020004" pitchFamily="50" charset="0"/>
            </a:endParaRPr>
          </a:p>
          <a:p>
            <a:r>
              <a:rPr lang="en-GB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Team 1 – </a:t>
            </a:r>
            <a:r>
              <a:rPr lang="en-GB" sz="1400" b="1" dirty="0" err="1">
                <a:solidFill>
                  <a:srgbClr val="2F5597"/>
                </a:solidFill>
                <a:latin typeface="Gotham" panose="02000604030000020004" pitchFamily="50" charset="0"/>
              </a:rPr>
              <a:t>Malthe</a:t>
            </a:r>
            <a:r>
              <a:rPr lang="en-GB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, Oliver &amp; Benjamin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BD3F35-8474-E618-9075-CF45FBACDF4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54125" y="1478853"/>
            <a:ext cx="6748777" cy="390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35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7040A6-6B22-0BA0-D76D-DCFE45C047DF}"/>
              </a:ext>
            </a:extLst>
          </p:cNvPr>
          <p:cNvSpPr txBox="1"/>
          <p:nvPr/>
        </p:nvSpPr>
        <p:spPr>
          <a:xfrm>
            <a:off x="205290" y="750898"/>
            <a:ext cx="7842641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Recreating the Cyprus History Museum in VR</a:t>
            </a:r>
            <a:endParaRPr lang="en-US" sz="1100" dirty="0"/>
          </a:p>
          <a:p>
            <a:r>
              <a:rPr lang="en-US" sz="1100" b="1" dirty="0"/>
              <a:t>Objective: </a:t>
            </a:r>
            <a:r>
              <a:rPr lang="en-US" sz="1100" dirty="0"/>
              <a:t>Recreate an architectural replica of the Cyprus History Museum in a VR environment. </a:t>
            </a:r>
          </a:p>
          <a:p>
            <a:r>
              <a:rPr lang="en-US" sz="1100" b="1" dirty="0"/>
              <a:t>Description/Guidelines: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Research and Materials Collection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Obtain detailed architectural plans, photographs, and other relevant materials of the Cyprus History Museum.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Familiarize yourself with the historical, cultural, and architectural significance of the building.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VR Design Principles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Ensure that the scale is true-to-life, so users feel like they're in the real space.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Consider user experience: incorporate intuitive navigation controls and user-friendly interactions.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Make sure the VR environment is comfortable, avoiding designs that might induce motion sickness or discomfort.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3D Modeling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Begin with a basic block-out of the structure to get the size and space correct.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Refine the model by adding detailed features like windows, doors, artifacts, and exhibitions if applicable.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Optimize models to ensure smooth performance in VR.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Texturing and Lighting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Apply accurate and high-quality textures to give the model a realistic appearance.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Consider natural light sources and the way they interact with the building.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Make sure all spaces are well-lit, ensuring a clear and comfortable viewing experience for users.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Interactivity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Allow users to move freely through the museum.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Incorporate interactive elements, such as information plaques, audio guides, or clickable exhibits that offer more information.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Provide a navigation map or guide, allowing users to teleport to specific sections or rooms if desired.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Audio Integration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Incorporate ambient sounds that match the museum's environment, like echoes, footsteps, or subtle background music.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If using audio guides or clickable exhibits, ensure the sound quality is clear and at a comfortable volume level for users.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Testing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Frequently test your VR environment with different users to gather feedback.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Make necessary adjustments based on user experience and feedback.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Presentation Preparation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Develop a brief presentation discussing your design process, challenges faced, and the solutions you implemented.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Practice navigating through the VR museum to showcase its features effectively.</a:t>
            </a:r>
          </a:p>
          <a:p>
            <a:endParaRPr lang="en-CY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BE90F7-1C75-8DF0-2EC4-4DF047C5B40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651" y="1647900"/>
            <a:ext cx="4138230" cy="290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18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7040A6-6B22-0BA0-D76D-DCFE45C047DF}"/>
              </a:ext>
            </a:extLst>
          </p:cNvPr>
          <p:cNvSpPr txBox="1"/>
          <p:nvPr/>
        </p:nvSpPr>
        <p:spPr>
          <a:xfrm>
            <a:off x="117893" y="878066"/>
            <a:ext cx="8170442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Recreating the Cyprus History Museum in VR</a:t>
            </a:r>
          </a:p>
          <a:p>
            <a:endParaRPr lang="en-US" dirty="0"/>
          </a:p>
          <a:p>
            <a:r>
              <a:rPr lang="en-US" b="1" dirty="0"/>
              <a:t>Timeline:</a:t>
            </a:r>
          </a:p>
          <a:p>
            <a:r>
              <a:rPr lang="en-US" b="1" dirty="0"/>
              <a:t>Day 1:</a:t>
            </a:r>
            <a:r>
              <a:rPr lang="en-US" dirty="0"/>
              <a:t> Research, materials collection, and initial block-out of the structure.</a:t>
            </a:r>
            <a:br>
              <a:rPr lang="en-US" dirty="0"/>
            </a:br>
            <a:r>
              <a:rPr lang="en-US" b="1" dirty="0"/>
              <a:t>Day 2:</a:t>
            </a:r>
            <a:r>
              <a:rPr lang="en-US" dirty="0"/>
              <a:t> Refinement of 3D model and beginning of texturing.</a:t>
            </a:r>
            <a:br>
              <a:rPr lang="en-US" dirty="0"/>
            </a:br>
            <a:r>
              <a:rPr lang="en-US" b="1" dirty="0"/>
              <a:t>Day 3:</a:t>
            </a:r>
            <a:r>
              <a:rPr lang="en-US" dirty="0"/>
              <a:t> Finalize texturing and start on lighting and interactivity.</a:t>
            </a:r>
            <a:br>
              <a:rPr lang="en-US" dirty="0"/>
            </a:br>
            <a:r>
              <a:rPr lang="en-US" b="1" dirty="0"/>
              <a:t>Day 4:</a:t>
            </a:r>
            <a:r>
              <a:rPr lang="en-US" dirty="0"/>
              <a:t> Audio integration and further testing of the VR environment.</a:t>
            </a:r>
            <a:br>
              <a:rPr lang="en-US" dirty="0"/>
            </a:br>
            <a:r>
              <a:rPr lang="en-US" b="1" dirty="0"/>
              <a:t>Day 5:</a:t>
            </a:r>
            <a:r>
              <a:rPr lang="en-US" dirty="0"/>
              <a:t> Final testing, adjustments, and presentation preparation.</a:t>
            </a:r>
          </a:p>
          <a:p>
            <a:endParaRPr lang="en-US" dirty="0"/>
          </a:p>
          <a:p>
            <a:r>
              <a:rPr lang="en-US" b="1" dirty="0"/>
              <a:t>Deliverables: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working VR replica of the Cyprus History Museum.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brief presentation showcasing the project and discussing the design process.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Tips: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Collaborate and communicate with peers, exchanging ideas and solutions.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Prioritize key areas or features if time is limited.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Keep user comfort and experience as the top priority when making design decisions.</a:t>
            </a:r>
          </a:p>
          <a:p>
            <a:endParaRPr lang="en-CY" dirty="0"/>
          </a:p>
        </p:txBody>
      </p:sp>
    </p:spTree>
    <p:extLst>
      <p:ext uri="{BB962C8B-B14F-4D97-AF65-F5344CB8AC3E}">
        <p14:creationId xmlns:p14="http://schemas.microsoft.com/office/powerpoint/2010/main" val="4272481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25FCCE-FAEC-46B2-83E6-5E7C1417366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61335" y="1763490"/>
            <a:ext cx="4464674" cy="2436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  <a:ea typeface="+mj-ea"/>
                <a:cs typeface="+mj-cs"/>
              </a:rPr>
              <a:t>Project 2:</a:t>
            </a:r>
          </a:p>
          <a:p>
            <a:pPr marL="0" indent="0">
              <a:buNone/>
            </a:pPr>
            <a:r>
              <a:rPr lang="en-US" sz="4000" dirty="0" err="1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  <a:ea typeface="+mj-ea"/>
                <a:cs typeface="+mj-cs"/>
              </a:rPr>
              <a:t>Akamas</a:t>
            </a:r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  <a:ea typeface="+mj-ea"/>
                <a:cs typeface="+mj-cs"/>
              </a:rPr>
              <a:t> National Park Observatory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Gotham" panose="02000604030000020004" pitchFamily="50" charset="0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9098" y="345427"/>
            <a:ext cx="3728902" cy="12468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8577FD-8436-4ACA-9DBB-164CB34BF7F2}"/>
              </a:ext>
            </a:extLst>
          </p:cNvPr>
          <p:cNvSpPr txBox="1"/>
          <p:nvPr/>
        </p:nvSpPr>
        <p:spPr>
          <a:xfrm>
            <a:off x="721178" y="4822806"/>
            <a:ext cx="46441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______</a:t>
            </a:r>
          </a:p>
          <a:p>
            <a:endParaRPr lang="en-GB" sz="1400" b="1" dirty="0">
              <a:solidFill>
                <a:srgbClr val="2F5597"/>
              </a:solidFill>
              <a:latin typeface="Gotham" panose="02000604030000020004" pitchFamily="50" charset="0"/>
            </a:endParaRPr>
          </a:p>
          <a:p>
            <a:r>
              <a:rPr lang="en-GB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Team 2 – Markus, Gabriel and </a:t>
            </a:r>
            <a:r>
              <a:rPr lang="en-GB" sz="1400" b="1" dirty="0" err="1">
                <a:solidFill>
                  <a:srgbClr val="2F5597"/>
                </a:solidFill>
                <a:latin typeface="Gotham" panose="02000604030000020004" pitchFamily="50" charset="0"/>
              </a:rPr>
              <a:t>Zhentao</a:t>
            </a:r>
            <a:endParaRPr lang="en-GB" sz="1400" b="1" dirty="0">
              <a:solidFill>
                <a:srgbClr val="2F5597"/>
              </a:solidFill>
              <a:latin typeface="Gotham" panose="02000604030000020004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6F54C8-AEAF-C4A0-D2A1-DC7562601A0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3977" y="1054316"/>
            <a:ext cx="6853464" cy="385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65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DA31E1-2A18-FD2B-86D5-1859AB537ED7}"/>
              </a:ext>
            </a:extLst>
          </p:cNvPr>
          <p:cNvSpPr txBox="1"/>
          <p:nvPr/>
        </p:nvSpPr>
        <p:spPr>
          <a:xfrm>
            <a:off x="224061" y="810301"/>
            <a:ext cx="11967940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/>
              <a:t>Recreating the </a:t>
            </a:r>
            <a:r>
              <a:rPr lang="en-US" sz="1100" b="1" dirty="0" err="1"/>
              <a:t>Akamas</a:t>
            </a:r>
            <a:r>
              <a:rPr lang="en-US" sz="1100" b="1" dirty="0"/>
              <a:t> Natural Park Observatory in VR</a:t>
            </a:r>
            <a:endParaRPr lang="en-US" sz="1100" dirty="0"/>
          </a:p>
          <a:p>
            <a:r>
              <a:rPr lang="en-US" sz="1100" b="1" dirty="0"/>
              <a:t>Objective: </a:t>
            </a:r>
            <a:r>
              <a:rPr lang="en-US" sz="1100" dirty="0"/>
              <a:t>Recreate an immersive replica of the </a:t>
            </a:r>
            <a:r>
              <a:rPr lang="en-US" sz="1100" dirty="0" err="1"/>
              <a:t>Akamas</a:t>
            </a:r>
            <a:r>
              <a:rPr lang="en-US" sz="1100" dirty="0"/>
              <a:t> Natural Park Observatory in a VR environment, capturing the essence of its architecture and the natural beauty of its surroundings, including the sea and the terrain.</a:t>
            </a:r>
          </a:p>
          <a:p>
            <a:r>
              <a:rPr lang="en-US" sz="1100" b="1" dirty="0"/>
              <a:t>Description/Guidelines: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Research and Materials Collection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Obtain architectural plans, photographs, and other relevant materials of the </a:t>
            </a:r>
            <a:r>
              <a:rPr lang="en-US" sz="1100" dirty="0" err="1"/>
              <a:t>Akamas</a:t>
            </a:r>
            <a:r>
              <a:rPr lang="en-US" sz="1100" dirty="0"/>
              <a:t> Natural Park Observatory.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Understand the ecological and geographical significance of </a:t>
            </a:r>
            <a:r>
              <a:rPr lang="en-US" sz="1100" dirty="0" err="1"/>
              <a:t>Akamas</a:t>
            </a:r>
            <a:r>
              <a:rPr lang="en-US" sz="1100" dirty="0"/>
              <a:t> and its landmarks.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VR Design Principles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Ensure that the environment's scale is true-to-life.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Prioritize user experience: intuitive navigation controls and user-friendly interactions.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Design with comfort in mind, avoiding motion sickness-inducing elements.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3D Modeling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Start with a block-out of the observatory and its immediate surroundings.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Extend the model to include the sea, ground, and other landscape features.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Optimize the environment for smooth VR performance.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Texturing and Lighting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Apply realistic textures, capturing the unique look of the </a:t>
            </a:r>
            <a:r>
              <a:rPr lang="en-US" sz="1100" dirty="0" err="1"/>
              <a:t>Akamas</a:t>
            </a:r>
            <a:r>
              <a:rPr lang="en-US" sz="1100" dirty="0"/>
              <a:t> terrain, vegetation, and the observatory.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Emulate the Mediterranean lighting atmosphere, considering both daytime and potential nighttime views.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Interactivity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Allow users to explore freely, not just within the observatory but also the surrounding park.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Introduce interactive elements like information points, highlighting flora, fauna, and geological features.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Audio Integration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Use ambient nature sounds – the rustling of leaves, chirping of birds, waves crashing, etc.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Consider audio guides detailing the significance of certain spots or natural features.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Testing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Test the environment with varied users to receive diverse feedback.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Adjust based on user experience and suggestions.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Presentation Preparation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Prepare a presentation detailing your design process, challenges, and the solutions applied.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Plan a walkthrough of the VR environment to highlight its features.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05DA22-8591-4E20-9826-89986E61F73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32625" y="2055817"/>
            <a:ext cx="4560631" cy="300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30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CCB5546-D8CF-EDA2-0F28-A00795A57C2E}"/>
              </a:ext>
            </a:extLst>
          </p:cNvPr>
          <p:cNvSpPr txBox="1"/>
          <p:nvPr/>
        </p:nvSpPr>
        <p:spPr>
          <a:xfrm>
            <a:off x="293505" y="1077901"/>
            <a:ext cx="113627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Timeline:</a:t>
            </a:r>
          </a:p>
          <a:p>
            <a:r>
              <a:rPr lang="en-US" b="1" dirty="0"/>
              <a:t>Day 1:</a:t>
            </a:r>
            <a:r>
              <a:rPr lang="en-US" dirty="0"/>
              <a:t> Research, materials collection, and initial block-out.</a:t>
            </a:r>
            <a:br>
              <a:rPr lang="en-US" dirty="0"/>
            </a:br>
            <a:r>
              <a:rPr lang="en-US" b="1" dirty="0"/>
              <a:t>Day 2:</a:t>
            </a:r>
            <a:r>
              <a:rPr lang="en-US" dirty="0"/>
              <a:t> Main 3D modeling of the observatory and significant landscape features.</a:t>
            </a:r>
            <a:br>
              <a:rPr lang="en-US" dirty="0"/>
            </a:br>
            <a:r>
              <a:rPr lang="en-US" b="1" dirty="0"/>
              <a:t>Day 3:</a:t>
            </a:r>
            <a:r>
              <a:rPr lang="en-US" dirty="0"/>
              <a:t> Texturing and beginning of lighting; initiate interactivity elements.</a:t>
            </a:r>
            <a:br>
              <a:rPr lang="en-US" dirty="0"/>
            </a:br>
            <a:r>
              <a:rPr lang="en-US" b="1" dirty="0"/>
              <a:t>Day 4:</a:t>
            </a:r>
            <a:r>
              <a:rPr lang="en-US" dirty="0"/>
              <a:t> Complete lighting, audio integration, and extend interactivity; conduct preliminary testing.</a:t>
            </a:r>
            <a:br>
              <a:rPr lang="en-US" dirty="0"/>
            </a:br>
            <a:r>
              <a:rPr lang="en-US" b="1" dirty="0"/>
              <a:t>Day 5:</a:t>
            </a:r>
            <a:r>
              <a:rPr lang="en-US" dirty="0"/>
              <a:t> Final refinements, thorough testing, and presentation prep.</a:t>
            </a:r>
          </a:p>
          <a:p>
            <a:endParaRPr lang="en-US" dirty="0"/>
          </a:p>
          <a:p>
            <a:r>
              <a:rPr lang="en-US" b="1" dirty="0"/>
              <a:t>Deliverables: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working VR replica of the </a:t>
            </a:r>
            <a:r>
              <a:rPr lang="en-US" dirty="0" err="1"/>
              <a:t>Akamas</a:t>
            </a:r>
            <a:r>
              <a:rPr lang="en-US" dirty="0"/>
              <a:t> Natural Park Observatory and its landscape.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presentation explaining the design decisions and the development process.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Tips: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Collaboration is key. Divide tasks based on strengths, especially since landscape modeling can be detailed work.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Prioritize iconic or significant areas of </a:t>
            </a:r>
            <a:r>
              <a:rPr lang="en-US" dirty="0" err="1"/>
              <a:t>Akamas</a:t>
            </a:r>
            <a:r>
              <a:rPr lang="en-US" dirty="0"/>
              <a:t> for better realism in limited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Continually step into the user's shoes, ensuring an organic and natural-feeling VR experience.</a:t>
            </a:r>
          </a:p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3256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25FCCE-FAEC-46B2-83E6-5E7C1417366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61334" y="1763490"/>
            <a:ext cx="4685145" cy="2990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  <a:ea typeface="+mj-ea"/>
                <a:cs typeface="+mj-cs"/>
              </a:rPr>
              <a:t>Project 3: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accent5">
                    <a:lumMod val="50000"/>
                  </a:schemeClr>
                </a:solidFill>
                <a:latin typeface="Gotham" panose="02000604030000020004" pitchFamily="50" charset="0"/>
                <a:ea typeface="+mj-ea"/>
                <a:cs typeface="+mj-cs"/>
              </a:rPr>
              <a:t>The Cyprus Institute of Neurology &amp; Genetics</a:t>
            </a:r>
            <a:endParaRPr lang="en-GB" sz="4000" dirty="0">
              <a:solidFill>
                <a:schemeClr val="accent5">
                  <a:lumMod val="50000"/>
                </a:schemeClr>
              </a:solidFill>
              <a:latin typeface="Gotham" panose="02000604030000020004" pitchFamily="50" charset="0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9098" y="345427"/>
            <a:ext cx="3728902" cy="12468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8577FD-8436-4ACA-9DBB-164CB34BF7F2}"/>
              </a:ext>
            </a:extLst>
          </p:cNvPr>
          <p:cNvSpPr txBox="1"/>
          <p:nvPr/>
        </p:nvSpPr>
        <p:spPr>
          <a:xfrm>
            <a:off x="425343" y="4754052"/>
            <a:ext cx="46441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______</a:t>
            </a:r>
          </a:p>
          <a:p>
            <a:endParaRPr lang="en-GB" sz="1400" b="1" dirty="0">
              <a:solidFill>
                <a:srgbClr val="2F5597"/>
              </a:solidFill>
              <a:latin typeface="Gotham" panose="02000604030000020004" pitchFamily="50" charset="0"/>
            </a:endParaRPr>
          </a:p>
          <a:p>
            <a:r>
              <a:rPr lang="en-GB" sz="1400" b="1" dirty="0">
                <a:solidFill>
                  <a:srgbClr val="2F5597"/>
                </a:solidFill>
                <a:latin typeface="Gotham" panose="02000604030000020004" pitchFamily="50" charset="0"/>
              </a:rPr>
              <a:t>Team 3 – Karam, Boris, Johan and Bertram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48E05D-A11F-7C68-21A3-961672FB791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3277" y="555367"/>
            <a:ext cx="7470955" cy="500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93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EB8918-C031-68C5-3550-BD72A8C7B72E}"/>
              </a:ext>
            </a:extLst>
          </p:cNvPr>
          <p:cNvSpPr txBox="1"/>
          <p:nvPr/>
        </p:nvSpPr>
        <p:spPr>
          <a:xfrm>
            <a:off x="133227" y="790169"/>
            <a:ext cx="767247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/>
              <a:t>Recreating the Institute of Neurology and Genetics in VR</a:t>
            </a:r>
            <a:endParaRPr lang="en-US" sz="1100" dirty="0"/>
          </a:p>
          <a:p>
            <a:r>
              <a:rPr lang="en-US" sz="1100" b="1" dirty="0"/>
              <a:t>Objective: </a:t>
            </a:r>
            <a:r>
              <a:rPr lang="en-US" sz="1100" dirty="0"/>
              <a:t>Develop an immersive VR representation of the Institute of Neurology and Genetics. This project should not only depict the architectural essence of the institution but also give a hint of its scientific significance.</a:t>
            </a:r>
          </a:p>
          <a:p>
            <a:r>
              <a:rPr lang="en-US" sz="1100" b="1" dirty="0"/>
              <a:t>Description/Guidelines: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Research and Materials Collection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Obtain architectural plans, photographs, and other pertinent materials about the Institute of Neurology and Genetics.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Understand the institution's role, its major departments, labs, and its scientific contributions.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VR Design Principles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Ensure a true-to-life scale for authenticity.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Prioritize user comfort and experience with intuitive navigation and interactions.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Strive for a seamless VR experience, avoiding designs that might induce discomfort.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3D Modeling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Begin with a basic block-out of the institute's structure.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Gradually introduce intricate features such as labs, equipment, and common spaces.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Ensure models are optimized for fluid VR performance.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Texturing and Lighting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Use textures that bring out the modern, sterile, and scientific vibe of the institute.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Pay attention to lighting, considering the difference between public spaces and specialized labs.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Interactivity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Allow users to traverse the institute freely.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Integrate interactive points that delve into the science – perhaps 3D models of DNA strands, neurons, or short audio-visual presentations on genetics and neurology.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Implement a navigation guide or map for easy teleportation to various departments or sections.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Audio Integration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Embed ambient sounds appropriate for a scientific institute, such as muted conversations, equipment hums, etc.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Consider informative audio snippets or virtual guided tours explaining various sections and their significance.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Testing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Regularly test your VR representation with a diverse set of users for feedback.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Iterate based on the user experience and constructive criticism.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Presentation Preparation</a:t>
            </a:r>
            <a:r>
              <a:rPr lang="en-US" sz="11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Design a presentation discussing your approach, obstacles faced, and solutions employed.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Plan a guided VR tour to efficiently exhibit its features during the showcase.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48B03E-A165-EBAF-D668-25916B19FE7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05706" y="2019594"/>
            <a:ext cx="4036720" cy="213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447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1855</TotalTime>
  <Words>2051</Words>
  <Application>Microsoft Office PowerPoint</Application>
  <PresentationFormat>Widescreen</PresentationFormat>
  <Paragraphs>196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Gotham Medium</vt:lpstr>
      <vt:lpstr>Calibri Light</vt:lpstr>
      <vt:lpstr>Arial</vt:lpstr>
      <vt:lpstr>Calibri</vt:lpstr>
      <vt:lpstr>Gotham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Charis Charalambous</dc:creator>
  <cp:lastModifiedBy>Student12 Emphasys</cp:lastModifiedBy>
  <cp:revision>45</cp:revision>
  <cp:lastPrinted>2023-10-03T07:59:05Z</cp:lastPrinted>
  <dcterms:created xsi:type="dcterms:W3CDTF">2019-11-04T20:50:45Z</dcterms:created>
  <dcterms:modified xsi:type="dcterms:W3CDTF">2023-10-20T08:56:45Z</dcterms:modified>
</cp:coreProperties>
</file>